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4"/>
  </p:notesMasterIdLst>
  <p:handoutMasterIdLst>
    <p:handoutMasterId r:id="rId15"/>
  </p:handoutMasterIdLst>
  <p:sldIdLst>
    <p:sldId id="298" r:id="rId4"/>
    <p:sldId id="299" r:id="rId5"/>
    <p:sldId id="327" r:id="rId6"/>
    <p:sldId id="319" r:id="rId7"/>
    <p:sldId id="322" r:id="rId8"/>
    <p:sldId id="329" r:id="rId9"/>
    <p:sldId id="328" r:id="rId10"/>
    <p:sldId id="309" r:id="rId11"/>
    <p:sldId id="330" r:id="rId12"/>
    <p:sldId id="33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157" autoAdjust="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7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4C02-A582-1101-521E-880A77E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5B78F-1EF8-AFC5-1438-ABB8F60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68880-7E3F-581B-B9B4-2A3ADF324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BDEE-DD6F-3E49-AEC6-EA2CCD79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4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4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6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Web Scraping using R: Microbiome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2D957-9DA9-3B20-CC08-79581CE2C021}"/>
              </a:ext>
            </a:extLst>
          </p:cNvPr>
          <p:cNvSpPr txBox="1"/>
          <p:nvPr/>
        </p:nvSpPr>
        <p:spPr>
          <a:xfrm>
            <a:off x="6096000" y="4928224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D0D0D"/>
                </a:solidFill>
                <a:effectLst/>
                <a:latin typeface="Sitka Small Semibold" pitchFamily="2" charset="0"/>
              </a:rPr>
              <a:t>By:</a:t>
            </a:r>
          </a:p>
          <a:p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Vasanth Manne</a:t>
            </a:r>
          </a:p>
          <a:p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Karthik </a:t>
            </a:r>
            <a:r>
              <a:rPr lang="en-US" dirty="0">
                <a:solidFill>
                  <a:srgbClr val="0D0D0D"/>
                </a:solidFill>
                <a:latin typeface="Sitka Small Semibold" pitchFamily="2" charset="0"/>
              </a:rPr>
              <a:t>M</a:t>
            </a:r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ohan</a:t>
            </a:r>
          </a:p>
          <a:p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Anirudh Tallury</a:t>
            </a:r>
            <a:endParaRPr lang="en-US"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C655E-4E07-A234-D449-E79AFF696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8029" y="3813464"/>
            <a:ext cx="3275941" cy="1831555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D0D0D"/>
                </a:solidFill>
                <a:effectLst/>
                <a:latin typeface="Sitka Small Semibold" pitchFamily="2" charset="0"/>
              </a:rPr>
              <a:t>By: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Vasanth Manne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Karthik </a:t>
            </a:r>
            <a:r>
              <a:rPr lang="en-US" dirty="0">
                <a:solidFill>
                  <a:srgbClr val="0D0D0D"/>
                </a:solidFill>
                <a:latin typeface="Sitka Small Semibold" pitchFamily="2" charset="0"/>
              </a:rPr>
              <a:t>M</a:t>
            </a:r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ohan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dirty="0">
                <a:solidFill>
                  <a:srgbClr val="0D0D0D"/>
                </a:solidFill>
                <a:latin typeface="Sitka Small Semibold" pitchFamily="2" charset="0"/>
              </a:rPr>
              <a:t>Anirudh Tallury</a:t>
            </a:r>
            <a:endParaRPr lang="en-US"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1182614"/>
            <a:ext cx="4832430" cy="822960"/>
          </a:xfrm>
        </p:spPr>
        <p:txBody>
          <a:bodyPr tIns="0" bIns="0"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2" y="2372810"/>
            <a:ext cx="4970379" cy="3819646"/>
          </a:xfrm>
        </p:spPr>
        <p:txBody>
          <a:bodyPr tIns="91440" bIns="91440"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Century Gothic (Body)"/>
              </a:rPr>
              <a:t>Fundamental Concepts And Techniques Of Web Scraping, Including The Tools And Methods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Century Gothic (Body)"/>
              </a:rPr>
              <a:t>Utilize The R Programming Language To Extract Article Data From Online Journals </a:t>
            </a:r>
            <a:endParaRPr lang="en-US" sz="1600" dirty="0">
              <a:solidFill>
                <a:srgbClr val="0D0D0D"/>
              </a:solidFill>
              <a:latin typeface="Century Gothic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Century Gothic (Body)"/>
              </a:rPr>
              <a:t>Cleaning And Preprocessing The Scraped Data To Ensure Accuracy And Reliability For Further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Century Gothic (Body)"/>
              </a:rPr>
              <a:t>Collected Article Data, Including Summary Statistics, Trend Identification, And Pattern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Century Gothic (Body)"/>
              </a:rPr>
              <a:t>Create Visualizations And Derive Meaningful Insights From The Scraped Data</a:t>
            </a:r>
            <a:endParaRPr lang="en-US" sz="1600" dirty="0">
              <a:latin typeface="Century Gothic (Body)"/>
            </a:endParaRP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4CE9DC1-A2DD-1D43-E9E8-622D407D8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7E1B-0DBC-06C1-F223-A30C91DC7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/>
          <a:lstStyle/>
          <a:p>
            <a:r>
              <a:rPr lang="en-US" b="0" dirty="0"/>
              <a:t>Scarping article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C759E-CFF8-FDF1-6D2A-8693D7E3F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2329" y="4679118"/>
            <a:ext cx="5067341" cy="1152513"/>
          </a:xfrm>
        </p:spPr>
        <p:txBody>
          <a:bodyPr/>
          <a:lstStyle/>
          <a:p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Extract article data from the Journal for a given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r>
              <a:rPr lang="en-US" sz="2400" i="0" dirty="0">
                <a:solidFill>
                  <a:srgbClr val="0D0D0D"/>
                </a:solidFill>
                <a:effectLst/>
                <a:latin typeface="Söhne"/>
              </a:rPr>
              <a:t>Fields to Extract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39BB8-5D79-A2B6-F185-1FDB1B1598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1516" y="2150071"/>
            <a:ext cx="8237726" cy="3514213"/>
          </a:xfrm>
        </p:spPr>
        <p:txBody>
          <a:bodyPr tIns="91440" bIns="91440">
            <a:noAutofit/>
          </a:bodyPr>
          <a:lstStyle/>
          <a:p>
            <a:pPr lvl="0"/>
            <a:r>
              <a:rPr lang="en-US" sz="1800" b="0" i="0" dirty="0">
                <a:solidFill>
                  <a:srgbClr val="0D0D0D"/>
                </a:solidFill>
                <a:effectLst/>
                <a:latin typeface="Söhne"/>
              </a:rPr>
              <a:t>Title, Authors, Correspondence Author, Correspondence Author's Email, Publish Date, Abstract, Keywords</a:t>
            </a:r>
            <a:endParaRPr lang="en-US" noProof="0" dirty="0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8CBC11D-6840-21B9-CA4B-E2D630DE9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7BADE-E5E6-707A-28A8-90AF730E5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16" y="3052222"/>
            <a:ext cx="3756986" cy="125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42F0E-8308-852D-C981-F1B52A63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967" y="2626906"/>
            <a:ext cx="4092295" cy="128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ED35F-2915-683F-5E3B-2BADD48B1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703" y="4467026"/>
            <a:ext cx="8282559" cy="17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3A09-8EE1-0589-6584-5A80C8C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A8314A1D-E8CE-C7A5-477D-AC830108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40" y="362960"/>
            <a:ext cx="5055999" cy="3145536"/>
          </a:xfrm>
        </p:spPr>
        <p:txBody>
          <a:bodyPr anchor="b"/>
          <a:lstStyle/>
          <a:p>
            <a:r>
              <a:rPr lang="en-US" dirty="0"/>
              <a:t>Data </a:t>
            </a:r>
            <a:r>
              <a:rPr lang="en-US" b="0" dirty="0"/>
              <a:t>pre-processing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B7E444-9CC1-2E0C-CD13-D46AE7269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105656"/>
            <a:ext cx="5380652" cy="179222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 Clean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</a:rPr>
              <a:t>and preprocess scraped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 Handle missing values and irrelevant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 Format data for analysis  </a:t>
            </a:r>
          </a:p>
        </p:txBody>
      </p:sp>
      <p:pic>
        <p:nvPicPr>
          <p:cNvPr id="7" name="Picture Placeholder 6" descr="Palm Trees in the sunset&#10;">
            <a:extLst>
              <a:ext uri="{FF2B5EF4-FFF2-40B4-BE49-F238E27FC236}">
                <a16:creationId xmlns:a16="http://schemas.microsoft.com/office/drawing/2014/main" id="{08D0CEA6-AF38-AE14-6270-D7ACE6E8FE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922" r="16922"/>
          <a:stretch/>
        </p:blipFill>
        <p:spPr>
          <a:xfrm>
            <a:off x="991499" y="-8626"/>
            <a:ext cx="4227271" cy="6889750"/>
          </a:xfrm>
        </p:spPr>
      </p:pic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A5817512-F496-86DB-FF1C-124524152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8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789" y="1115060"/>
            <a:ext cx="10149840" cy="914400"/>
          </a:xfrm>
        </p:spPr>
        <p:txBody>
          <a:bodyPr/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Data Cleaning Process Overview</a:t>
            </a:r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1D5AE8-6921-39C1-E418-851889C6A11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46032" y="2148613"/>
            <a:ext cx="4892675" cy="3482792"/>
          </a:xfrm>
        </p:spPr>
        <p:txBody>
          <a:bodyPr/>
          <a:lstStyle/>
          <a:p>
            <a:r>
              <a:rPr lang="en-US" noProof="0" dirty="0"/>
              <a:t>Drops rows containing any NA values using drop_na function from tidyr package, effectively handling missing data.</a:t>
            </a:r>
          </a:p>
          <a:p>
            <a:r>
              <a:rPr lang="en-US" noProof="0" dirty="0"/>
              <a:t>Converts the </a:t>
            </a:r>
            <a:r>
              <a:rPr lang="en-US" noProof="0" dirty="0" err="1"/>
              <a:t>Publish_Date</a:t>
            </a:r>
            <a:r>
              <a:rPr lang="en-US" noProof="0" dirty="0"/>
              <a:t> to a Date object using </a:t>
            </a:r>
            <a:r>
              <a:rPr lang="en-US" noProof="0" dirty="0" err="1"/>
              <a:t>dmy</a:t>
            </a:r>
            <a:r>
              <a:rPr lang="en-US" noProof="0" dirty="0"/>
              <a:t> from </a:t>
            </a:r>
            <a:r>
              <a:rPr lang="en-US" noProof="0" dirty="0" err="1"/>
              <a:t>lubridate</a:t>
            </a:r>
            <a:r>
              <a:rPr lang="en-US" noProof="0" dirty="0"/>
              <a:t> package, and then formats it to "mm-dd-</a:t>
            </a:r>
            <a:r>
              <a:rPr lang="en-US" noProof="0" dirty="0" err="1"/>
              <a:t>yyyy</a:t>
            </a:r>
            <a:r>
              <a:rPr lang="en-US" noProof="0" dirty="0"/>
              <a:t>" using format.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DF04CC-4A4C-EF77-5963-3EC0761C5D6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102" y="2217094"/>
            <a:ext cx="5952930" cy="4025086"/>
          </a:xfrm>
        </p:spPr>
      </p:pic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5465-1429-D275-D49E-7909CB0F0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pPr lvl="0"/>
            <a:r>
              <a:rPr lang="en-US" sz="2800" i="0" dirty="0">
                <a:solidFill>
                  <a:srgbClr val="0D0D0D"/>
                </a:solidFill>
                <a:effectLst/>
                <a:latin typeface="Söhne"/>
              </a:rPr>
              <a:t>Data Analysis and Visualization</a:t>
            </a:r>
            <a:endParaRPr lang="en-US" sz="2800" noProof="0" dirty="0"/>
          </a:p>
        </p:txBody>
      </p:sp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9D4463-318E-3270-28E4-84BE7887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graph of a number of publications&#10;&#10;Description automatically generated">
            <a:extLst>
              <a:ext uri="{FF2B5EF4-FFF2-40B4-BE49-F238E27FC236}">
                <a16:creationId xmlns:a16="http://schemas.microsoft.com/office/drawing/2014/main" id="{6B2292EE-C9C1-79DA-FB82-F37F8BD5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521" y="2404826"/>
            <a:ext cx="6464891" cy="32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6582B-479F-BDEB-BD49-B079CDED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graph of keywords frequency&#10;&#10;Description automatically generated">
            <a:extLst>
              <a:ext uri="{FF2B5EF4-FFF2-40B4-BE49-F238E27FC236}">
                <a16:creationId xmlns:a16="http://schemas.microsoft.com/office/drawing/2014/main" id="{F371B207-0F54-F40E-2F27-3B0B88DF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31" y="496806"/>
            <a:ext cx="6535368" cy="2932194"/>
          </a:xfrm>
          <a:prstGeom prst="rect">
            <a:avLst/>
          </a:prstGeom>
        </p:spPr>
      </p:pic>
      <p:pic>
        <p:nvPicPr>
          <p:cNvPr id="7" name="Picture 6" descr="A graph with red dots and blue lines&#10;&#10;Description automatically generated">
            <a:extLst>
              <a:ext uri="{FF2B5EF4-FFF2-40B4-BE49-F238E27FC236}">
                <a16:creationId xmlns:a16="http://schemas.microsoft.com/office/drawing/2014/main" id="{48989402-7147-3BBF-58A7-4B5823ED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35" y="3672865"/>
            <a:ext cx="6535368" cy="29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10A25-DF0E-E2D9-DB16-151A5C8E2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789" y="1115060"/>
            <a:ext cx="10149840" cy="914400"/>
          </a:xfrm>
        </p:spPr>
        <p:txBody>
          <a:bodyPr/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Summary: Web Scraping, Data Preprocessing, and Visualization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145F-C768-2BFB-0397-EA7813AC3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CD0C0-FCE8-B64E-3594-AEF2230491DD}"/>
              </a:ext>
            </a:extLst>
          </p:cNvPr>
          <p:cNvSpPr txBox="1"/>
          <p:nvPr/>
        </p:nvSpPr>
        <p:spPr>
          <a:xfrm>
            <a:off x="980789" y="2172973"/>
            <a:ext cx="97691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Web Scraping: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Utilizes libraries like </a:t>
            </a:r>
            <a:r>
              <a:rPr lang="en-US" sz="1400" dirty="0" err="1">
                <a:solidFill>
                  <a:schemeClr val="bg1"/>
                </a:solidFill>
              </a:rPr>
              <a:t>rvest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dplyr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stringr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purrr</a:t>
            </a:r>
            <a:r>
              <a:rPr lang="en-US" sz="1400" dirty="0">
                <a:solidFill>
                  <a:schemeClr val="bg1"/>
                </a:solidFill>
              </a:rPr>
              <a:t>, and xml2 for web scraping from a journal's website.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Defines functions to safely read HTML from URLs, extract data from individual article pages, and retrieve articles data from multiple pages.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FC06E-7D58-3CEE-DC27-582391518F7B}"/>
              </a:ext>
            </a:extLst>
          </p:cNvPr>
          <p:cNvSpPr txBox="1"/>
          <p:nvPr/>
        </p:nvSpPr>
        <p:spPr>
          <a:xfrm>
            <a:off x="980789" y="3153748"/>
            <a:ext cx="98469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Data Preprocessing: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Cleans the extracted articles data, focusing on standardizing the format of keywords, publication dates, titles, abstracts, and correspondence author emails.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Ensures consistency by trimming leading and trailing whitespaces, replacing inconsistent comma spacing, and formatting dates appropriately.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CBBFF-5B9B-7F88-0A6A-A9A72F593A73}"/>
              </a:ext>
            </a:extLst>
          </p:cNvPr>
          <p:cNvSpPr txBox="1"/>
          <p:nvPr/>
        </p:nvSpPr>
        <p:spPr>
          <a:xfrm>
            <a:off x="1082352" y="4349967"/>
            <a:ext cx="10282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Visualization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Visualizes trends in publications over time through a line plot depicting the number of publications per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Identifies and visualizes the frequency of top keywords and authors using bar charts, providing insights into popular research topics and prolific authors within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31969314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40</TotalTime>
  <Words>369</Words>
  <Application>Microsoft Office PowerPoint</Application>
  <PresentationFormat>Widescreen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Century Gothic (Body)</vt:lpstr>
      <vt:lpstr>Sitka Small Semibold</vt:lpstr>
      <vt:lpstr>Söhne</vt:lpstr>
      <vt:lpstr>Wingdings</vt:lpstr>
      <vt:lpstr>Custom</vt:lpstr>
      <vt:lpstr>Web Scraping using R: Microbiome</vt:lpstr>
      <vt:lpstr>OBJECTIVE</vt:lpstr>
      <vt:lpstr>Scarping article Data</vt:lpstr>
      <vt:lpstr>Fields to Extract</vt:lpstr>
      <vt:lpstr>Data pre-processing</vt:lpstr>
      <vt:lpstr>Data Cleaning Process Overview</vt:lpstr>
      <vt:lpstr>Data Analysis and Visualization</vt:lpstr>
      <vt:lpstr>PowerPoint Presentation</vt:lpstr>
      <vt:lpstr>Summary: Web Scraping, Data Preprocessing, and Visualization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using R: Microbiome</dc:title>
  <dc:creator>Anirudh Tallury</dc:creator>
  <cp:lastModifiedBy>Anirudh Tallury</cp:lastModifiedBy>
  <cp:revision>1</cp:revision>
  <dcterms:created xsi:type="dcterms:W3CDTF">2024-03-28T04:01:09Z</dcterms:created>
  <dcterms:modified xsi:type="dcterms:W3CDTF">2024-03-28T04:41:49Z</dcterms:modified>
</cp:coreProperties>
</file>